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66" autoAdjust="0"/>
    <p:restoredTop sz="94718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41403A-E712-4C48-8ACE-8BFA130688ED}" type="doc">
      <dgm:prSet loTypeId="urn:microsoft.com/office/officeart/2005/8/layout/hierarchy3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pPr rtl="1"/>
          <a:endParaRPr lang="ar-KW"/>
        </a:p>
      </dgm:t>
    </dgm:pt>
    <dgm:pt modelId="{3A6E5234-BACD-4E45-9951-AB667D8C79C4}">
      <dgm:prSet phldrT="[نص]" custT="1"/>
      <dgm:spPr/>
      <dgm:t>
        <a:bodyPr/>
        <a:lstStyle/>
        <a:p>
          <a:pPr rtl="1"/>
          <a:r>
            <a:rPr lang="ar-KW" sz="4000" b="1" dirty="0" smtClean="0">
              <a:solidFill>
                <a:schemeClr val="tx1"/>
              </a:solidFill>
            </a:rPr>
            <a:t>الموجات المستعرضة</a:t>
          </a:r>
          <a:endParaRPr lang="ar-KW" sz="4000" b="1" dirty="0">
            <a:solidFill>
              <a:schemeClr val="tx1"/>
            </a:solidFill>
          </a:endParaRPr>
        </a:p>
      </dgm:t>
    </dgm:pt>
    <dgm:pt modelId="{8977DB7A-5F75-4100-8DC7-AA152015837C}" type="parTrans" cxnId="{C960AEB0-EB21-4489-9F5F-329C874DE9A2}">
      <dgm:prSet/>
      <dgm:spPr/>
      <dgm:t>
        <a:bodyPr/>
        <a:lstStyle/>
        <a:p>
          <a:pPr rtl="1"/>
          <a:endParaRPr lang="ar-KW"/>
        </a:p>
      </dgm:t>
    </dgm:pt>
    <dgm:pt modelId="{E8AEC466-4F40-4D30-B4C0-E7FD3C196F90}" type="sibTrans" cxnId="{C960AEB0-EB21-4489-9F5F-329C874DE9A2}">
      <dgm:prSet/>
      <dgm:spPr/>
      <dgm:t>
        <a:bodyPr/>
        <a:lstStyle/>
        <a:p>
          <a:pPr rtl="1"/>
          <a:endParaRPr lang="ar-KW"/>
        </a:p>
      </dgm:t>
    </dgm:pt>
    <dgm:pt modelId="{3932247A-601F-4B4D-8015-BD5172EA5FAD}">
      <dgm:prSet phldrT="[نص]" custT="1"/>
      <dgm:spPr/>
      <dgm:t>
        <a:bodyPr/>
        <a:lstStyle/>
        <a:p>
          <a:pPr rtl="1"/>
          <a:r>
            <a:rPr lang="ar-KW" sz="4000" b="1" dirty="0" smtClean="0"/>
            <a:t>(</a:t>
          </a:r>
          <a:r>
            <a:rPr lang="en-US" sz="3200" b="1" dirty="0" smtClean="0"/>
            <a:t>(S</a:t>
          </a:r>
          <a:r>
            <a:rPr lang="ar-KW" sz="3200" b="1" dirty="0" smtClean="0"/>
            <a:t> تنتقل خلال المواد الصلبة فقط</a:t>
          </a:r>
          <a:endParaRPr lang="ar-KW" sz="3200" b="1" dirty="0"/>
        </a:p>
      </dgm:t>
    </dgm:pt>
    <dgm:pt modelId="{4A1C0B41-A2D9-45B5-83AD-7898CD9931DA}" type="parTrans" cxnId="{E683F400-4437-4DE5-A290-27187EF169E0}">
      <dgm:prSet/>
      <dgm:spPr/>
      <dgm:t>
        <a:bodyPr/>
        <a:lstStyle/>
        <a:p>
          <a:pPr rtl="1"/>
          <a:endParaRPr lang="ar-KW"/>
        </a:p>
      </dgm:t>
    </dgm:pt>
    <dgm:pt modelId="{BA154D74-FA1D-4BAB-B841-0AA5D651E279}" type="sibTrans" cxnId="{E683F400-4437-4DE5-A290-27187EF169E0}">
      <dgm:prSet/>
      <dgm:spPr/>
      <dgm:t>
        <a:bodyPr/>
        <a:lstStyle/>
        <a:p>
          <a:pPr rtl="1"/>
          <a:endParaRPr lang="ar-KW"/>
        </a:p>
      </dgm:t>
    </dgm:pt>
    <dgm:pt modelId="{99F78B83-B07E-4B84-8A47-5AAACCEC8570}">
      <dgm:prSet phldrT="[نص]" custT="1"/>
      <dgm:spPr/>
      <dgm:t>
        <a:bodyPr/>
        <a:lstStyle/>
        <a:p>
          <a:pPr rtl="1"/>
          <a:r>
            <a:rPr lang="ar-KW" sz="4000" b="1" dirty="0" smtClean="0">
              <a:solidFill>
                <a:schemeClr val="tx1"/>
              </a:solidFill>
            </a:rPr>
            <a:t>الموجات الطولية</a:t>
          </a:r>
          <a:endParaRPr lang="ar-KW" sz="4000" b="1" dirty="0">
            <a:solidFill>
              <a:schemeClr val="tx1"/>
            </a:solidFill>
          </a:endParaRPr>
        </a:p>
      </dgm:t>
    </dgm:pt>
    <dgm:pt modelId="{1768FBA6-76C4-4441-8DEE-06E58DB553EB}" type="parTrans" cxnId="{1945CF7D-F8A6-4A3C-9611-A7B3D1085B84}">
      <dgm:prSet/>
      <dgm:spPr/>
      <dgm:t>
        <a:bodyPr/>
        <a:lstStyle/>
        <a:p>
          <a:pPr rtl="1"/>
          <a:endParaRPr lang="ar-KW"/>
        </a:p>
      </dgm:t>
    </dgm:pt>
    <dgm:pt modelId="{41680FEB-2EBB-4EE3-A10F-431C045C1FFC}" type="sibTrans" cxnId="{1945CF7D-F8A6-4A3C-9611-A7B3D1085B84}">
      <dgm:prSet/>
      <dgm:spPr/>
      <dgm:t>
        <a:bodyPr/>
        <a:lstStyle/>
        <a:p>
          <a:pPr rtl="1"/>
          <a:endParaRPr lang="ar-KW"/>
        </a:p>
      </dgm:t>
    </dgm:pt>
    <dgm:pt modelId="{DEFB0F3C-4DBF-4825-941D-1B7F67925277}">
      <dgm:prSet phldrT="[نص]" custT="1"/>
      <dgm:spPr/>
      <dgm:t>
        <a:bodyPr/>
        <a:lstStyle/>
        <a:p>
          <a:pPr rtl="1"/>
          <a:r>
            <a:rPr lang="en-US" sz="4000" b="1" dirty="0" smtClean="0"/>
            <a:t>P)</a:t>
          </a:r>
          <a:r>
            <a:rPr lang="ar-KW" sz="3200" b="1" dirty="0" smtClean="0"/>
            <a:t>) تنتقل خلال المواد الصلبة والسائلة</a:t>
          </a:r>
          <a:endParaRPr lang="ar-KW" sz="3200" b="1" dirty="0"/>
        </a:p>
      </dgm:t>
    </dgm:pt>
    <dgm:pt modelId="{DD98DC30-30AB-4DEC-92F4-B44A15BAFB8E}" type="parTrans" cxnId="{E2C6668E-0BA5-4E46-9CE2-A38344FD3834}">
      <dgm:prSet/>
      <dgm:spPr/>
      <dgm:t>
        <a:bodyPr/>
        <a:lstStyle/>
        <a:p>
          <a:pPr rtl="1"/>
          <a:endParaRPr lang="ar-KW"/>
        </a:p>
      </dgm:t>
    </dgm:pt>
    <dgm:pt modelId="{FD4224E9-89E1-41BC-9C2D-F9EEE5E91C6E}" type="sibTrans" cxnId="{E2C6668E-0BA5-4E46-9CE2-A38344FD3834}">
      <dgm:prSet/>
      <dgm:spPr/>
      <dgm:t>
        <a:bodyPr/>
        <a:lstStyle/>
        <a:p>
          <a:pPr rtl="1"/>
          <a:endParaRPr lang="ar-KW"/>
        </a:p>
      </dgm:t>
    </dgm:pt>
    <dgm:pt modelId="{A3FCCB47-9B92-495C-BF04-E1D64441EB00}">
      <dgm:prSet phldrT="[نص]" custT="1"/>
      <dgm:spPr/>
      <dgm:t>
        <a:bodyPr/>
        <a:lstStyle/>
        <a:p>
          <a:pPr rtl="1"/>
          <a:r>
            <a:rPr lang="ar-KW" sz="3600" b="1" dirty="0" smtClean="0"/>
            <a:t>تحرك جسيمات الصخور للخلف </a:t>
          </a:r>
          <a:r>
            <a:rPr lang="ar-KW" sz="3600" b="1" dirty="0" err="1" smtClean="0"/>
            <a:t>و</a:t>
          </a:r>
          <a:r>
            <a:rPr lang="ar-KW" sz="3600" b="1" dirty="0" smtClean="0"/>
            <a:t> الأمام</a:t>
          </a:r>
          <a:endParaRPr lang="ar-KW" sz="3600" b="1" dirty="0"/>
        </a:p>
      </dgm:t>
    </dgm:pt>
    <dgm:pt modelId="{5774A8BE-8C8F-4B91-BE87-B31D23F6C411}" type="parTrans" cxnId="{21E32D3D-F3E2-41B7-BB7F-C375E90EB8A6}">
      <dgm:prSet/>
      <dgm:spPr/>
      <dgm:t>
        <a:bodyPr/>
        <a:lstStyle/>
        <a:p>
          <a:pPr rtl="1"/>
          <a:endParaRPr lang="ar-KW"/>
        </a:p>
      </dgm:t>
    </dgm:pt>
    <dgm:pt modelId="{E3200EEB-405E-45A2-99A9-0C3FA0B98B91}" type="sibTrans" cxnId="{21E32D3D-F3E2-41B7-BB7F-C375E90EB8A6}">
      <dgm:prSet/>
      <dgm:spPr/>
      <dgm:t>
        <a:bodyPr/>
        <a:lstStyle/>
        <a:p>
          <a:pPr rtl="1"/>
          <a:endParaRPr lang="ar-KW"/>
        </a:p>
      </dgm:t>
    </dgm:pt>
    <dgm:pt modelId="{23CE1D54-1364-46F2-9AC6-009C06FEF34B}">
      <dgm:prSet phldrT="[نص]" custT="1"/>
      <dgm:spPr/>
      <dgm:t>
        <a:bodyPr/>
        <a:lstStyle/>
        <a:p>
          <a:pPr rtl="1"/>
          <a:r>
            <a:rPr lang="ar-KW" sz="3600" b="1" dirty="0" smtClean="0"/>
            <a:t>تحرك جسيمات الصخور لأعلى </a:t>
          </a:r>
          <a:r>
            <a:rPr lang="ar-KW" sz="3600" b="1" dirty="0" err="1" smtClean="0"/>
            <a:t>و</a:t>
          </a:r>
          <a:r>
            <a:rPr lang="ar-KW" sz="3600" b="1" dirty="0" smtClean="0"/>
            <a:t> لأسفل</a:t>
          </a:r>
          <a:endParaRPr lang="ar-KW" sz="3600" b="1" dirty="0"/>
        </a:p>
      </dgm:t>
    </dgm:pt>
    <dgm:pt modelId="{335FFE0D-D45F-4273-A24C-D20E8EC2DB8E}" type="parTrans" cxnId="{D12A90EE-9A46-4E15-9643-8BDB2B5FD964}">
      <dgm:prSet/>
      <dgm:spPr/>
      <dgm:t>
        <a:bodyPr/>
        <a:lstStyle/>
        <a:p>
          <a:pPr rtl="1"/>
          <a:endParaRPr lang="ar-KW"/>
        </a:p>
      </dgm:t>
    </dgm:pt>
    <dgm:pt modelId="{58A9DACD-4385-49B7-A03F-CC4CEE8515B5}" type="sibTrans" cxnId="{D12A90EE-9A46-4E15-9643-8BDB2B5FD964}">
      <dgm:prSet/>
      <dgm:spPr/>
      <dgm:t>
        <a:bodyPr/>
        <a:lstStyle/>
        <a:p>
          <a:pPr rtl="1"/>
          <a:endParaRPr lang="ar-KW"/>
        </a:p>
      </dgm:t>
    </dgm:pt>
    <dgm:pt modelId="{47271D1B-5FBA-4B37-A733-2FBE83497CEC}" type="pres">
      <dgm:prSet presAssocID="{7741403A-E712-4C48-8ACE-8BFA130688E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KW"/>
        </a:p>
      </dgm:t>
    </dgm:pt>
    <dgm:pt modelId="{DAFFB47F-B6FE-4A47-9C42-CCB993EC5D94}" type="pres">
      <dgm:prSet presAssocID="{3A6E5234-BACD-4E45-9951-AB667D8C79C4}" presName="root" presStyleCnt="0"/>
      <dgm:spPr/>
    </dgm:pt>
    <dgm:pt modelId="{53F791D5-7061-4F30-ADA9-BA874280A060}" type="pres">
      <dgm:prSet presAssocID="{3A6E5234-BACD-4E45-9951-AB667D8C79C4}" presName="rootComposite" presStyleCnt="0"/>
      <dgm:spPr/>
    </dgm:pt>
    <dgm:pt modelId="{0B5B07A9-DB34-46F2-A4CD-9C15D5BB084C}" type="pres">
      <dgm:prSet presAssocID="{3A6E5234-BACD-4E45-9951-AB667D8C79C4}" presName="rootText" presStyleLbl="node1" presStyleIdx="0" presStyleCnt="2" custScaleX="196119" custScaleY="87402" custLinFactNeighborX="2766" custLinFactNeighborY="-71888"/>
      <dgm:spPr/>
      <dgm:t>
        <a:bodyPr/>
        <a:lstStyle/>
        <a:p>
          <a:pPr rtl="1"/>
          <a:endParaRPr lang="ar-KW"/>
        </a:p>
      </dgm:t>
    </dgm:pt>
    <dgm:pt modelId="{A489BD2B-6238-4246-9738-CE7E8CF4A81A}" type="pres">
      <dgm:prSet presAssocID="{3A6E5234-BACD-4E45-9951-AB667D8C79C4}" presName="rootConnector" presStyleLbl="node1" presStyleIdx="0" presStyleCnt="2"/>
      <dgm:spPr/>
      <dgm:t>
        <a:bodyPr/>
        <a:lstStyle/>
        <a:p>
          <a:pPr rtl="1"/>
          <a:endParaRPr lang="ar-KW"/>
        </a:p>
      </dgm:t>
    </dgm:pt>
    <dgm:pt modelId="{22FA28C1-AF33-4183-A901-F4EE8A504E3D}" type="pres">
      <dgm:prSet presAssocID="{3A6E5234-BACD-4E45-9951-AB667D8C79C4}" presName="childShape" presStyleCnt="0"/>
      <dgm:spPr/>
    </dgm:pt>
    <dgm:pt modelId="{A699EE91-13BD-44F8-A9CE-0F0055C0DB19}" type="pres">
      <dgm:prSet presAssocID="{4A1C0B41-A2D9-45B5-83AD-7898CD9931DA}" presName="Name13" presStyleLbl="parChTrans1D2" presStyleIdx="0" presStyleCnt="4"/>
      <dgm:spPr/>
      <dgm:t>
        <a:bodyPr/>
        <a:lstStyle/>
        <a:p>
          <a:pPr rtl="1"/>
          <a:endParaRPr lang="ar-KW"/>
        </a:p>
      </dgm:t>
    </dgm:pt>
    <dgm:pt modelId="{0DC789B4-6530-4CD4-B52B-03BB8BF311B7}" type="pres">
      <dgm:prSet presAssocID="{3932247A-601F-4B4D-8015-BD5172EA5FAD}" presName="childText" presStyleLbl="bgAcc1" presStyleIdx="0" presStyleCnt="4" custScaleX="227677" custScaleY="113190">
        <dgm:presLayoutVars>
          <dgm:bulletEnabled val="1"/>
        </dgm:presLayoutVars>
      </dgm:prSet>
      <dgm:spPr/>
      <dgm:t>
        <a:bodyPr/>
        <a:lstStyle/>
        <a:p>
          <a:pPr rtl="1"/>
          <a:endParaRPr lang="ar-KW"/>
        </a:p>
      </dgm:t>
    </dgm:pt>
    <dgm:pt modelId="{4584F9A6-6428-4E12-90DA-FFC38CB0C8CA}" type="pres">
      <dgm:prSet presAssocID="{335FFE0D-D45F-4273-A24C-D20E8EC2DB8E}" presName="Name13" presStyleLbl="parChTrans1D2" presStyleIdx="1" presStyleCnt="4"/>
      <dgm:spPr/>
      <dgm:t>
        <a:bodyPr/>
        <a:lstStyle/>
        <a:p>
          <a:pPr rtl="1"/>
          <a:endParaRPr lang="ar-KW"/>
        </a:p>
      </dgm:t>
    </dgm:pt>
    <dgm:pt modelId="{C353B5A8-7F1B-4BEC-9E47-631F5639208B}" type="pres">
      <dgm:prSet presAssocID="{23CE1D54-1364-46F2-9AC6-009C06FEF34B}" presName="childText" presStyleLbl="bgAcc1" presStyleIdx="1" presStyleCnt="4" custScaleX="195794" custScaleY="149498" custLinFactNeighborX="14726" custLinFactNeighborY="4837">
        <dgm:presLayoutVars>
          <dgm:bulletEnabled val="1"/>
        </dgm:presLayoutVars>
      </dgm:prSet>
      <dgm:spPr/>
      <dgm:t>
        <a:bodyPr/>
        <a:lstStyle/>
        <a:p>
          <a:pPr rtl="1"/>
          <a:endParaRPr lang="ar-KW"/>
        </a:p>
      </dgm:t>
    </dgm:pt>
    <dgm:pt modelId="{4D9DA199-D835-4332-9AA1-5EF48F09C4EE}" type="pres">
      <dgm:prSet presAssocID="{99F78B83-B07E-4B84-8A47-5AAACCEC8570}" presName="root" presStyleCnt="0"/>
      <dgm:spPr/>
    </dgm:pt>
    <dgm:pt modelId="{2C540319-ABF6-40C0-A390-7FADD4069103}" type="pres">
      <dgm:prSet presAssocID="{99F78B83-B07E-4B84-8A47-5AAACCEC8570}" presName="rootComposite" presStyleCnt="0"/>
      <dgm:spPr/>
    </dgm:pt>
    <dgm:pt modelId="{4314E0A9-01A1-49AA-9BD0-424E0B634AE1}" type="pres">
      <dgm:prSet presAssocID="{99F78B83-B07E-4B84-8A47-5AAACCEC8570}" presName="rootText" presStyleLbl="node1" presStyleIdx="1" presStyleCnt="2" custScaleX="178270" custScaleY="78341" custLinFactNeighborX="-1037" custLinFactNeighborY="-60517"/>
      <dgm:spPr/>
      <dgm:t>
        <a:bodyPr/>
        <a:lstStyle/>
        <a:p>
          <a:pPr rtl="1"/>
          <a:endParaRPr lang="ar-KW"/>
        </a:p>
      </dgm:t>
    </dgm:pt>
    <dgm:pt modelId="{3C21C900-0900-446A-82B5-EE125172F81D}" type="pres">
      <dgm:prSet presAssocID="{99F78B83-B07E-4B84-8A47-5AAACCEC8570}" presName="rootConnector" presStyleLbl="node1" presStyleIdx="1" presStyleCnt="2"/>
      <dgm:spPr/>
      <dgm:t>
        <a:bodyPr/>
        <a:lstStyle/>
        <a:p>
          <a:pPr rtl="1"/>
          <a:endParaRPr lang="ar-KW"/>
        </a:p>
      </dgm:t>
    </dgm:pt>
    <dgm:pt modelId="{5ADC8D18-A151-4FD6-8C94-D74BFE957028}" type="pres">
      <dgm:prSet presAssocID="{99F78B83-B07E-4B84-8A47-5AAACCEC8570}" presName="childShape" presStyleCnt="0"/>
      <dgm:spPr/>
    </dgm:pt>
    <dgm:pt modelId="{1E28991C-932C-4D0C-8FE9-A444CCE4046F}" type="pres">
      <dgm:prSet presAssocID="{DD98DC30-30AB-4DEC-92F4-B44A15BAFB8E}" presName="Name13" presStyleLbl="parChTrans1D2" presStyleIdx="2" presStyleCnt="4"/>
      <dgm:spPr/>
      <dgm:t>
        <a:bodyPr/>
        <a:lstStyle/>
        <a:p>
          <a:pPr rtl="1"/>
          <a:endParaRPr lang="ar-KW"/>
        </a:p>
      </dgm:t>
    </dgm:pt>
    <dgm:pt modelId="{5F761DCC-DA61-4482-B273-9C6A4FC50988}" type="pres">
      <dgm:prSet presAssocID="{DEFB0F3C-4DBF-4825-941D-1B7F67925277}" presName="childText" presStyleLbl="bgAcc1" presStyleIdx="2" presStyleCnt="4" custScaleX="211035" custScaleY="125350">
        <dgm:presLayoutVars>
          <dgm:bulletEnabled val="1"/>
        </dgm:presLayoutVars>
      </dgm:prSet>
      <dgm:spPr/>
      <dgm:t>
        <a:bodyPr/>
        <a:lstStyle/>
        <a:p>
          <a:pPr rtl="1"/>
          <a:endParaRPr lang="ar-KW"/>
        </a:p>
      </dgm:t>
    </dgm:pt>
    <dgm:pt modelId="{74610D03-D6CB-4451-BA93-D5BD12EF6A48}" type="pres">
      <dgm:prSet presAssocID="{5774A8BE-8C8F-4B91-BE87-B31D23F6C411}" presName="Name13" presStyleLbl="parChTrans1D2" presStyleIdx="3" presStyleCnt="4"/>
      <dgm:spPr/>
      <dgm:t>
        <a:bodyPr/>
        <a:lstStyle/>
        <a:p>
          <a:pPr rtl="1"/>
          <a:endParaRPr lang="ar-KW"/>
        </a:p>
      </dgm:t>
    </dgm:pt>
    <dgm:pt modelId="{448DD4ED-33CB-46CC-9EA6-04561963555B}" type="pres">
      <dgm:prSet presAssocID="{A3FCCB47-9B92-495C-BF04-E1D64441EB00}" presName="childText" presStyleLbl="bgAcc1" presStyleIdx="3" presStyleCnt="4" custScaleX="192190" custScaleY="145565">
        <dgm:presLayoutVars>
          <dgm:bulletEnabled val="1"/>
        </dgm:presLayoutVars>
      </dgm:prSet>
      <dgm:spPr/>
      <dgm:t>
        <a:bodyPr/>
        <a:lstStyle/>
        <a:p>
          <a:pPr rtl="1"/>
          <a:endParaRPr lang="ar-KW"/>
        </a:p>
      </dgm:t>
    </dgm:pt>
  </dgm:ptLst>
  <dgm:cxnLst>
    <dgm:cxn modelId="{21E32D3D-F3E2-41B7-BB7F-C375E90EB8A6}" srcId="{99F78B83-B07E-4B84-8A47-5AAACCEC8570}" destId="{A3FCCB47-9B92-495C-BF04-E1D64441EB00}" srcOrd="1" destOrd="0" parTransId="{5774A8BE-8C8F-4B91-BE87-B31D23F6C411}" sibTransId="{E3200EEB-405E-45A2-99A9-0C3FA0B98B91}"/>
    <dgm:cxn modelId="{14C17E9C-63BF-495E-AA7D-DF4D46F33BE5}" type="presOf" srcId="{4A1C0B41-A2D9-45B5-83AD-7898CD9931DA}" destId="{A699EE91-13BD-44F8-A9CE-0F0055C0DB19}" srcOrd="0" destOrd="0" presId="urn:microsoft.com/office/officeart/2005/8/layout/hierarchy3"/>
    <dgm:cxn modelId="{4517F3C5-6DBB-4449-8683-7A863E058206}" type="presOf" srcId="{3A6E5234-BACD-4E45-9951-AB667D8C79C4}" destId="{A489BD2B-6238-4246-9738-CE7E8CF4A81A}" srcOrd="1" destOrd="0" presId="urn:microsoft.com/office/officeart/2005/8/layout/hierarchy3"/>
    <dgm:cxn modelId="{2C1B9027-5498-4B46-BD01-D8A70BF0891F}" type="presOf" srcId="{3A6E5234-BACD-4E45-9951-AB667D8C79C4}" destId="{0B5B07A9-DB34-46F2-A4CD-9C15D5BB084C}" srcOrd="0" destOrd="0" presId="urn:microsoft.com/office/officeart/2005/8/layout/hierarchy3"/>
    <dgm:cxn modelId="{DB751E7A-0302-4727-941F-C5EDD33CEB2A}" type="presOf" srcId="{DD98DC30-30AB-4DEC-92F4-B44A15BAFB8E}" destId="{1E28991C-932C-4D0C-8FE9-A444CCE4046F}" srcOrd="0" destOrd="0" presId="urn:microsoft.com/office/officeart/2005/8/layout/hierarchy3"/>
    <dgm:cxn modelId="{57EF0625-C3EF-4E6A-9F42-56A997C0A66F}" type="presOf" srcId="{99F78B83-B07E-4B84-8A47-5AAACCEC8570}" destId="{3C21C900-0900-446A-82B5-EE125172F81D}" srcOrd="1" destOrd="0" presId="urn:microsoft.com/office/officeart/2005/8/layout/hierarchy3"/>
    <dgm:cxn modelId="{EA912CE5-BBF6-489F-AAD0-567E1C70578B}" type="presOf" srcId="{7741403A-E712-4C48-8ACE-8BFA130688ED}" destId="{47271D1B-5FBA-4B37-A733-2FBE83497CEC}" srcOrd="0" destOrd="0" presId="urn:microsoft.com/office/officeart/2005/8/layout/hierarchy3"/>
    <dgm:cxn modelId="{C960AEB0-EB21-4489-9F5F-329C874DE9A2}" srcId="{7741403A-E712-4C48-8ACE-8BFA130688ED}" destId="{3A6E5234-BACD-4E45-9951-AB667D8C79C4}" srcOrd="0" destOrd="0" parTransId="{8977DB7A-5F75-4100-8DC7-AA152015837C}" sibTransId="{E8AEC466-4F40-4D30-B4C0-E7FD3C196F90}"/>
    <dgm:cxn modelId="{3851D05B-99B5-412F-9527-8DFF7A186266}" type="presOf" srcId="{3932247A-601F-4B4D-8015-BD5172EA5FAD}" destId="{0DC789B4-6530-4CD4-B52B-03BB8BF311B7}" srcOrd="0" destOrd="0" presId="urn:microsoft.com/office/officeart/2005/8/layout/hierarchy3"/>
    <dgm:cxn modelId="{E2C6668E-0BA5-4E46-9CE2-A38344FD3834}" srcId="{99F78B83-B07E-4B84-8A47-5AAACCEC8570}" destId="{DEFB0F3C-4DBF-4825-941D-1B7F67925277}" srcOrd="0" destOrd="0" parTransId="{DD98DC30-30AB-4DEC-92F4-B44A15BAFB8E}" sibTransId="{FD4224E9-89E1-41BC-9C2D-F9EEE5E91C6E}"/>
    <dgm:cxn modelId="{AF91C7F8-A498-4D80-9BA8-EEE10BC11CE8}" type="presOf" srcId="{335FFE0D-D45F-4273-A24C-D20E8EC2DB8E}" destId="{4584F9A6-6428-4E12-90DA-FFC38CB0C8CA}" srcOrd="0" destOrd="0" presId="urn:microsoft.com/office/officeart/2005/8/layout/hierarchy3"/>
    <dgm:cxn modelId="{1945CF7D-F8A6-4A3C-9611-A7B3D1085B84}" srcId="{7741403A-E712-4C48-8ACE-8BFA130688ED}" destId="{99F78B83-B07E-4B84-8A47-5AAACCEC8570}" srcOrd="1" destOrd="0" parTransId="{1768FBA6-76C4-4441-8DEE-06E58DB553EB}" sibTransId="{41680FEB-2EBB-4EE3-A10F-431C045C1FFC}"/>
    <dgm:cxn modelId="{3675728C-7193-4BA7-9FE4-4F6AEDA3D548}" type="presOf" srcId="{5774A8BE-8C8F-4B91-BE87-B31D23F6C411}" destId="{74610D03-D6CB-4451-BA93-D5BD12EF6A48}" srcOrd="0" destOrd="0" presId="urn:microsoft.com/office/officeart/2005/8/layout/hierarchy3"/>
    <dgm:cxn modelId="{E683F400-4437-4DE5-A290-27187EF169E0}" srcId="{3A6E5234-BACD-4E45-9951-AB667D8C79C4}" destId="{3932247A-601F-4B4D-8015-BD5172EA5FAD}" srcOrd="0" destOrd="0" parTransId="{4A1C0B41-A2D9-45B5-83AD-7898CD9931DA}" sibTransId="{BA154D74-FA1D-4BAB-B841-0AA5D651E279}"/>
    <dgm:cxn modelId="{A1EB40D4-8F9E-4971-BB77-6343475DE49B}" type="presOf" srcId="{DEFB0F3C-4DBF-4825-941D-1B7F67925277}" destId="{5F761DCC-DA61-4482-B273-9C6A4FC50988}" srcOrd="0" destOrd="0" presId="urn:microsoft.com/office/officeart/2005/8/layout/hierarchy3"/>
    <dgm:cxn modelId="{9F0B4C38-7933-4C46-909E-A436C0E1BE59}" type="presOf" srcId="{A3FCCB47-9B92-495C-BF04-E1D64441EB00}" destId="{448DD4ED-33CB-46CC-9EA6-04561963555B}" srcOrd="0" destOrd="0" presId="urn:microsoft.com/office/officeart/2005/8/layout/hierarchy3"/>
    <dgm:cxn modelId="{D8068B00-D9DA-444D-BDB2-461BF06FDBD8}" type="presOf" srcId="{99F78B83-B07E-4B84-8A47-5AAACCEC8570}" destId="{4314E0A9-01A1-49AA-9BD0-424E0B634AE1}" srcOrd="0" destOrd="0" presId="urn:microsoft.com/office/officeart/2005/8/layout/hierarchy3"/>
    <dgm:cxn modelId="{D12A90EE-9A46-4E15-9643-8BDB2B5FD964}" srcId="{3A6E5234-BACD-4E45-9951-AB667D8C79C4}" destId="{23CE1D54-1364-46F2-9AC6-009C06FEF34B}" srcOrd="1" destOrd="0" parTransId="{335FFE0D-D45F-4273-A24C-D20E8EC2DB8E}" sibTransId="{58A9DACD-4385-49B7-A03F-CC4CEE8515B5}"/>
    <dgm:cxn modelId="{D9F97E85-E103-4270-AAEF-17B52A29CA23}" type="presOf" srcId="{23CE1D54-1364-46F2-9AC6-009C06FEF34B}" destId="{C353B5A8-7F1B-4BEC-9E47-631F5639208B}" srcOrd="0" destOrd="0" presId="urn:microsoft.com/office/officeart/2005/8/layout/hierarchy3"/>
    <dgm:cxn modelId="{88A3F3CF-4A9B-4FEC-9DDB-7B35F1646FD4}" type="presParOf" srcId="{47271D1B-5FBA-4B37-A733-2FBE83497CEC}" destId="{DAFFB47F-B6FE-4A47-9C42-CCB993EC5D94}" srcOrd="0" destOrd="0" presId="urn:microsoft.com/office/officeart/2005/8/layout/hierarchy3"/>
    <dgm:cxn modelId="{935CD027-80A9-4403-B81F-B99D6662D951}" type="presParOf" srcId="{DAFFB47F-B6FE-4A47-9C42-CCB993EC5D94}" destId="{53F791D5-7061-4F30-ADA9-BA874280A060}" srcOrd="0" destOrd="0" presId="urn:microsoft.com/office/officeart/2005/8/layout/hierarchy3"/>
    <dgm:cxn modelId="{F2E2F0E5-BDCE-410D-A4B8-85DBA2606FBB}" type="presParOf" srcId="{53F791D5-7061-4F30-ADA9-BA874280A060}" destId="{0B5B07A9-DB34-46F2-A4CD-9C15D5BB084C}" srcOrd="0" destOrd="0" presId="urn:microsoft.com/office/officeart/2005/8/layout/hierarchy3"/>
    <dgm:cxn modelId="{787A4A14-F928-48AB-BE82-06E3723C26C2}" type="presParOf" srcId="{53F791D5-7061-4F30-ADA9-BA874280A060}" destId="{A489BD2B-6238-4246-9738-CE7E8CF4A81A}" srcOrd="1" destOrd="0" presId="urn:microsoft.com/office/officeart/2005/8/layout/hierarchy3"/>
    <dgm:cxn modelId="{E3BC85B6-A8F6-4624-ADE8-3EF33DDB4EB9}" type="presParOf" srcId="{DAFFB47F-B6FE-4A47-9C42-CCB993EC5D94}" destId="{22FA28C1-AF33-4183-A901-F4EE8A504E3D}" srcOrd="1" destOrd="0" presId="urn:microsoft.com/office/officeart/2005/8/layout/hierarchy3"/>
    <dgm:cxn modelId="{6EDDC480-C15C-4A24-A6E1-546F26B1B9A4}" type="presParOf" srcId="{22FA28C1-AF33-4183-A901-F4EE8A504E3D}" destId="{A699EE91-13BD-44F8-A9CE-0F0055C0DB19}" srcOrd="0" destOrd="0" presId="urn:microsoft.com/office/officeart/2005/8/layout/hierarchy3"/>
    <dgm:cxn modelId="{6E71626A-7312-48F1-A4B1-A2FB349AC562}" type="presParOf" srcId="{22FA28C1-AF33-4183-A901-F4EE8A504E3D}" destId="{0DC789B4-6530-4CD4-B52B-03BB8BF311B7}" srcOrd="1" destOrd="0" presId="urn:microsoft.com/office/officeart/2005/8/layout/hierarchy3"/>
    <dgm:cxn modelId="{7175748A-6B39-40C6-82C4-48EF6CAB02E2}" type="presParOf" srcId="{22FA28C1-AF33-4183-A901-F4EE8A504E3D}" destId="{4584F9A6-6428-4E12-90DA-FFC38CB0C8CA}" srcOrd="2" destOrd="0" presId="urn:microsoft.com/office/officeart/2005/8/layout/hierarchy3"/>
    <dgm:cxn modelId="{ED4905BB-95BC-4EF9-A74D-3B2302CF24AF}" type="presParOf" srcId="{22FA28C1-AF33-4183-A901-F4EE8A504E3D}" destId="{C353B5A8-7F1B-4BEC-9E47-631F5639208B}" srcOrd="3" destOrd="0" presId="urn:microsoft.com/office/officeart/2005/8/layout/hierarchy3"/>
    <dgm:cxn modelId="{7BCA1D53-FBA7-443A-8AD4-B8C9FDB944EC}" type="presParOf" srcId="{47271D1B-5FBA-4B37-A733-2FBE83497CEC}" destId="{4D9DA199-D835-4332-9AA1-5EF48F09C4EE}" srcOrd="1" destOrd="0" presId="urn:microsoft.com/office/officeart/2005/8/layout/hierarchy3"/>
    <dgm:cxn modelId="{AA6896AD-4F8A-4DF2-A2B9-861E87E70919}" type="presParOf" srcId="{4D9DA199-D835-4332-9AA1-5EF48F09C4EE}" destId="{2C540319-ABF6-40C0-A390-7FADD4069103}" srcOrd="0" destOrd="0" presId="urn:microsoft.com/office/officeart/2005/8/layout/hierarchy3"/>
    <dgm:cxn modelId="{EA4C48F8-3033-47AB-9510-3C0C82F163AF}" type="presParOf" srcId="{2C540319-ABF6-40C0-A390-7FADD4069103}" destId="{4314E0A9-01A1-49AA-9BD0-424E0B634AE1}" srcOrd="0" destOrd="0" presId="urn:microsoft.com/office/officeart/2005/8/layout/hierarchy3"/>
    <dgm:cxn modelId="{D6254B7B-7F0E-4785-B1D0-109D9B68FEC3}" type="presParOf" srcId="{2C540319-ABF6-40C0-A390-7FADD4069103}" destId="{3C21C900-0900-446A-82B5-EE125172F81D}" srcOrd="1" destOrd="0" presId="urn:microsoft.com/office/officeart/2005/8/layout/hierarchy3"/>
    <dgm:cxn modelId="{A13E5AA6-6C1A-4145-8042-8D16A4196069}" type="presParOf" srcId="{4D9DA199-D835-4332-9AA1-5EF48F09C4EE}" destId="{5ADC8D18-A151-4FD6-8C94-D74BFE957028}" srcOrd="1" destOrd="0" presId="urn:microsoft.com/office/officeart/2005/8/layout/hierarchy3"/>
    <dgm:cxn modelId="{10522EE4-A9E2-4B21-A85E-4DC7A20C3731}" type="presParOf" srcId="{5ADC8D18-A151-4FD6-8C94-D74BFE957028}" destId="{1E28991C-932C-4D0C-8FE9-A444CCE4046F}" srcOrd="0" destOrd="0" presId="urn:microsoft.com/office/officeart/2005/8/layout/hierarchy3"/>
    <dgm:cxn modelId="{9DCE3B1D-B25A-4332-A2D8-BF3FC76A1D04}" type="presParOf" srcId="{5ADC8D18-A151-4FD6-8C94-D74BFE957028}" destId="{5F761DCC-DA61-4482-B273-9C6A4FC50988}" srcOrd="1" destOrd="0" presId="urn:microsoft.com/office/officeart/2005/8/layout/hierarchy3"/>
    <dgm:cxn modelId="{E42430A5-27D2-4381-B8CC-6A6A08113C96}" type="presParOf" srcId="{5ADC8D18-A151-4FD6-8C94-D74BFE957028}" destId="{74610D03-D6CB-4451-BA93-D5BD12EF6A48}" srcOrd="2" destOrd="0" presId="urn:microsoft.com/office/officeart/2005/8/layout/hierarchy3"/>
    <dgm:cxn modelId="{CFB6C94D-E020-4CC7-8E8D-4F95BA98A4E9}" type="presParOf" srcId="{5ADC8D18-A151-4FD6-8C94-D74BFE957028}" destId="{448DD4ED-33CB-46CC-9EA6-04561963555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5B07A9-DB34-46F2-A4CD-9C15D5BB084C}">
      <dsp:nvSpPr>
        <dsp:cNvPr id="0" name=""/>
        <dsp:cNvSpPr/>
      </dsp:nvSpPr>
      <dsp:spPr>
        <a:xfrm>
          <a:off x="55891" y="446080"/>
          <a:ext cx="3838926" cy="85542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4000" b="1" kern="1200" dirty="0" smtClean="0">
              <a:solidFill>
                <a:schemeClr val="tx1"/>
              </a:solidFill>
            </a:rPr>
            <a:t>الموجات المستعرضة</a:t>
          </a:r>
          <a:endParaRPr lang="ar-KW" sz="4000" b="1" kern="1200" dirty="0">
            <a:solidFill>
              <a:schemeClr val="tx1"/>
            </a:solidFill>
          </a:endParaRPr>
        </a:p>
      </dsp:txBody>
      <dsp:txXfrm>
        <a:off x="55891" y="446080"/>
        <a:ext cx="3838926" cy="855424"/>
      </dsp:txXfrm>
    </dsp:sp>
    <dsp:sp modelId="{A699EE91-13BD-44F8-A9CE-0F0055C0DB19}">
      <dsp:nvSpPr>
        <dsp:cNvPr id="0" name=""/>
        <dsp:cNvSpPr/>
      </dsp:nvSpPr>
      <dsp:spPr>
        <a:xfrm>
          <a:off x="439783" y="1301504"/>
          <a:ext cx="329749" cy="15021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2174"/>
              </a:lnTo>
              <a:lnTo>
                <a:pt x="329749" y="1502174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C789B4-6530-4CD4-B52B-03BB8BF311B7}">
      <dsp:nvSpPr>
        <dsp:cNvPr id="0" name=""/>
        <dsp:cNvSpPr/>
      </dsp:nvSpPr>
      <dsp:spPr>
        <a:xfrm>
          <a:off x="769533" y="2249770"/>
          <a:ext cx="3565325" cy="11078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4000" b="1" kern="1200" dirty="0" smtClean="0"/>
            <a:t>(</a:t>
          </a:r>
          <a:r>
            <a:rPr lang="en-US" sz="3200" b="1" kern="1200" dirty="0" smtClean="0"/>
            <a:t>(S</a:t>
          </a:r>
          <a:r>
            <a:rPr lang="ar-KW" sz="3200" b="1" kern="1200" dirty="0" smtClean="0"/>
            <a:t> تنتقل خلال المواد الصلبة فقط</a:t>
          </a:r>
          <a:endParaRPr lang="ar-KW" sz="3200" b="1" kern="1200" dirty="0"/>
        </a:p>
      </dsp:txBody>
      <dsp:txXfrm>
        <a:off x="769533" y="2249770"/>
        <a:ext cx="3565325" cy="1107817"/>
      </dsp:txXfrm>
    </dsp:sp>
    <dsp:sp modelId="{4584F9A6-6428-4E12-90DA-FFC38CB0C8CA}">
      <dsp:nvSpPr>
        <dsp:cNvPr id="0" name=""/>
        <dsp:cNvSpPr/>
      </dsp:nvSpPr>
      <dsp:spPr>
        <a:xfrm>
          <a:off x="439783" y="1301504"/>
          <a:ext cx="560352" cy="3079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9691"/>
              </a:lnTo>
              <a:lnTo>
                <a:pt x="560352" y="3079691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53B5A8-7F1B-4BEC-9E47-631F5639208B}">
      <dsp:nvSpPr>
        <dsp:cNvPr id="0" name=""/>
        <dsp:cNvSpPr/>
      </dsp:nvSpPr>
      <dsp:spPr>
        <a:xfrm>
          <a:off x="1000136" y="3649609"/>
          <a:ext cx="3066051" cy="14631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3600" b="1" kern="1200" dirty="0" smtClean="0"/>
            <a:t>تحرك جسيمات الصخور لأعلى </a:t>
          </a:r>
          <a:r>
            <a:rPr lang="ar-KW" sz="3600" b="1" kern="1200" dirty="0" err="1" smtClean="0"/>
            <a:t>و</a:t>
          </a:r>
          <a:r>
            <a:rPr lang="ar-KW" sz="3600" b="1" kern="1200" dirty="0" smtClean="0"/>
            <a:t> لأسفل</a:t>
          </a:r>
          <a:endParaRPr lang="ar-KW" sz="3600" b="1" kern="1200" dirty="0"/>
        </a:p>
      </dsp:txBody>
      <dsp:txXfrm>
        <a:off x="1000136" y="3649609"/>
        <a:ext cx="3066051" cy="1463172"/>
      </dsp:txXfrm>
    </dsp:sp>
    <dsp:sp modelId="{4314E0A9-01A1-49AA-9BD0-424E0B634AE1}">
      <dsp:nvSpPr>
        <dsp:cNvPr id="0" name=""/>
        <dsp:cNvSpPr/>
      </dsp:nvSpPr>
      <dsp:spPr>
        <a:xfrm>
          <a:off x="4309737" y="557371"/>
          <a:ext cx="3489541" cy="7667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4000" b="1" kern="1200" dirty="0" smtClean="0">
              <a:solidFill>
                <a:schemeClr val="tx1"/>
              </a:solidFill>
            </a:rPr>
            <a:t>الموجات الطولية</a:t>
          </a:r>
          <a:endParaRPr lang="ar-KW" sz="4000" b="1" kern="1200" dirty="0">
            <a:solidFill>
              <a:schemeClr val="tx1"/>
            </a:solidFill>
          </a:endParaRPr>
        </a:p>
      </dsp:txBody>
      <dsp:txXfrm>
        <a:off x="4309737" y="557371"/>
        <a:ext cx="3489541" cy="766741"/>
      </dsp:txXfrm>
    </dsp:sp>
    <dsp:sp modelId="{1E28991C-932C-4D0C-8FE9-A444CCE4046F}">
      <dsp:nvSpPr>
        <dsp:cNvPr id="0" name=""/>
        <dsp:cNvSpPr/>
      </dsp:nvSpPr>
      <dsp:spPr>
        <a:xfrm>
          <a:off x="4658691" y="1324112"/>
          <a:ext cx="369252" cy="1450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0390"/>
              </a:lnTo>
              <a:lnTo>
                <a:pt x="369252" y="145039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761DCC-DA61-4482-B273-9C6A4FC50988}">
      <dsp:nvSpPr>
        <dsp:cNvPr id="0" name=""/>
        <dsp:cNvSpPr/>
      </dsp:nvSpPr>
      <dsp:spPr>
        <a:xfrm>
          <a:off x="5027944" y="2161088"/>
          <a:ext cx="3304719" cy="12268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/>
            <a:t>P)</a:t>
          </a:r>
          <a:r>
            <a:rPr lang="ar-KW" sz="3200" b="1" kern="1200" dirty="0" smtClean="0"/>
            <a:t>) تنتقل خلال المواد الصلبة والسائلة</a:t>
          </a:r>
          <a:endParaRPr lang="ar-KW" sz="3200" b="1" kern="1200" dirty="0"/>
        </a:p>
      </dsp:txBody>
      <dsp:txXfrm>
        <a:off x="5027944" y="2161088"/>
        <a:ext cx="3304719" cy="1226830"/>
      </dsp:txXfrm>
    </dsp:sp>
    <dsp:sp modelId="{74610D03-D6CB-4451-BA93-D5BD12EF6A48}">
      <dsp:nvSpPr>
        <dsp:cNvPr id="0" name=""/>
        <dsp:cNvSpPr/>
      </dsp:nvSpPr>
      <dsp:spPr>
        <a:xfrm>
          <a:off x="4658691" y="1324112"/>
          <a:ext cx="369252" cy="30208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0825"/>
              </a:lnTo>
              <a:lnTo>
                <a:pt x="369252" y="3020825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8DD4ED-33CB-46CC-9EA6-04561963555B}">
      <dsp:nvSpPr>
        <dsp:cNvPr id="0" name=""/>
        <dsp:cNvSpPr/>
      </dsp:nvSpPr>
      <dsp:spPr>
        <a:xfrm>
          <a:off x="5027944" y="3632599"/>
          <a:ext cx="3009614" cy="14246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KW" sz="3600" b="1" kern="1200" dirty="0" smtClean="0"/>
            <a:t>تحرك جسيمات الصخور للخلف </a:t>
          </a:r>
          <a:r>
            <a:rPr lang="ar-KW" sz="3600" b="1" kern="1200" dirty="0" err="1" smtClean="0"/>
            <a:t>و</a:t>
          </a:r>
          <a:r>
            <a:rPr lang="ar-KW" sz="3600" b="1" kern="1200" dirty="0" smtClean="0"/>
            <a:t> الأمام</a:t>
          </a:r>
          <a:endParaRPr lang="ar-KW" sz="3600" b="1" kern="1200" dirty="0"/>
        </a:p>
      </dsp:txBody>
      <dsp:txXfrm>
        <a:off x="5027944" y="3632599"/>
        <a:ext cx="3009614" cy="14246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KW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14C3-474B-4420-BEB6-5B5C64725B6E}" type="datetimeFigureOut">
              <a:rPr lang="ar-KW" smtClean="0"/>
              <a:pPr/>
              <a:t>10/03/1434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6F5A-F4D7-46D7-B1FF-007110605AAD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14C3-474B-4420-BEB6-5B5C64725B6E}" type="datetimeFigureOut">
              <a:rPr lang="ar-KW" smtClean="0"/>
              <a:pPr/>
              <a:t>10/03/1434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6F5A-F4D7-46D7-B1FF-007110605AAD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14C3-474B-4420-BEB6-5B5C64725B6E}" type="datetimeFigureOut">
              <a:rPr lang="ar-KW" smtClean="0"/>
              <a:pPr/>
              <a:t>10/03/1434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6F5A-F4D7-46D7-B1FF-007110605AAD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14C3-474B-4420-BEB6-5B5C64725B6E}" type="datetimeFigureOut">
              <a:rPr lang="ar-KW" smtClean="0"/>
              <a:pPr/>
              <a:t>10/03/1434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6F5A-F4D7-46D7-B1FF-007110605AAD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14C3-474B-4420-BEB6-5B5C64725B6E}" type="datetimeFigureOut">
              <a:rPr lang="ar-KW" smtClean="0"/>
              <a:pPr/>
              <a:t>10/03/1434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6F5A-F4D7-46D7-B1FF-007110605AAD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14C3-474B-4420-BEB6-5B5C64725B6E}" type="datetimeFigureOut">
              <a:rPr lang="ar-KW" smtClean="0"/>
              <a:pPr/>
              <a:t>10/03/1434</a:t>
            </a:fld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6F5A-F4D7-46D7-B1FF-007110605AAD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14C3-474B-4420-BEB6-5B5C64725B6E}" type="datetimeFigureOut">
              <a:rPr lang="ar-KW" smtClean="0"/>
              <a:pPr/>
              <a:t>10/03/1434</a:t>
            </a:fld>
            <a:endParaRPr lang="ar-KW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6F5A-F4D7-46D7-B1FF-007110605AAD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14C3-474B-4420-BEB6-5B5C64725B6E}" type="datetimeFigureOut">
              <a:rPr lang="ar-KW" smtClean="0"/>
              <a:pPr/>
              <a:t>10/03/1434</a:t>
            </a:fld>
            <a:endParaRPr lang="ar-KW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6F5A-F4D7-46D7-B1FF-007110605AAD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14C3-474B-4420-BEB6-5B5C64725B6E}" type="datetimeFigureOut">
              <a:rPr lang="ar-KW" smtClean="0"/>
              <a:pPr/>
              <a:t>10/03/1434</a:t>
            </a:fld>
            <a:endParaRPr lang="ar-KW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6F5A-F4D7-46D7-B1FF-007110605AAD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14C3-474B-4420-BEB6-5B5C64725B6E}" type="datetimeFigureOut">
              <a:rPr lang="ar-KW" smtClean="0"/>
              <a:pPr/>
              <a:t>10/03/1434</a:t>
            </a:fld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6F5A-F4D7-46D7-B1FF-007110605AAD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KW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114C3-474B-4420-BEB6-5B5C64725B6E}" type="datetimeFigureOut">
              <a:rPr lang="ar-KW" smtClean="0"/>
              <a:pPr/>
              <a:t>10/03/1434</a:t>
            </a:fld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F6F5A-F4D7-46D7-B1FF-007110605AAD}" type="slidenum">
              <a:rPr lang="ar-KW" smtClean="0"/>
              <a:pPr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7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KW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114C3-474B-4420-BEB6-5B5C64725B6E}" type="datetimeFigureOut">
              <a:rPr lang="ar-KW" smtClean="0"/>
              <a:pPr/>
              <a:t>10/03/1434</a:t>
            </a:fld>
            <a:endParaRPr lang="ar-KW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KW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F6F5A-F4D7-46D7-B1FF-007110605AAD}" type="slidenum">
              <a:rPr lang="ar-KW" smtClean="0"/>
              <a:pPr/>
              <a:t>‹#›</a:t>
            </a:fld>
            <a:endParaRPr lang="ar-K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KW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gif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diagramLayout" Target="../diagrams/layout1.xml"/><Relationship Id="rId7" Type="http://schemas.openxmlformats.org/officeDocument/2006/relationships/image" Target="../media/image1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4282" y="1928802"/>
            <a:ext cx="8229600" cy="1357322"/>
          </a:xfrm>
        </p:spPr>
        <p:txBody>
          <a:bodyPr>
            <a:noAutofit/>
          </a:bodyPr>
          <a:lstStyle/>
          <a:p>
            <a:r>
              <a:rPr lang="ar-KW" sz="7200" b="1" dirty="0" smtClean="0"/>
              <a:t>دراسة باطن الأرض</a:t>
            </a:r>
            <a:endParaRPr lang="ar-KW" sz="7200" b="1" dirty="0"/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214290"/>
            <a:ext cx="428628" cy="46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786546" y="785794"/>
            <a:ext cx="23574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ar-SA" b="1" dirty="0"/>
              <a:t>وزارة التربية</a:t>
            </a:r>
          </a:p>
          <a:p>
            <a:pPr algn="ctr"/>
            <a:r>
              <a:rPr lang="ar-SA" b="1" dirty="0"/>
              <a:t>منطقة </a:t>
            </a:r>
            <a:r>
              <a:rPr lang="ar-SA" b="1" dirty="0" err="1"/>
              <a:t>الفروانية</a:t>
            </a:r>
            <a:r>
              <a:rPr lang="ar-SA" b="1" dirty="0"/>
              <a:t> التعليمية </a:t>
            </a:r>
          </a:p>
        </p:txBody>
      </p:sp>
      <p:pic>
        <p:nvPicPr>
          <p:cNvPr id="6" name="صورة 5" descr="sisograph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3786190"/>
            <a:ext cx="2668685" cy="251460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ذو زوايا قطرية مستديرة 2"/>
          <p:cNvSpPr/>
          <p:nvPr/>
        </p:nvSpPr>
        <p:spPr>
          <a:xfrm>
            <a:off x="3643306" y="214290"/>
            <a:ext cx="5357850" cy="6429420"/>
          </a:xfrm>
          <a:prstGeom prst="round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4000" b="1" dirty="0" smtClean="0">
                <a:solidFill>
                  <a:schemeClr val="tx1"/>
                </a:solidFill>
              </a:rPr>
              <a:t>اكتشف الحد الفاصل بين القشرة والوشاح وسماه نسبه </a:t>
            </a:r>
            <a:r>
              <a:rPr lang="ar-KW" sz="4000" b="1" dirty="0" err="1" smtClean="0">
                <a:solidFill>
                  <a:schemeClr val="tx1"/>
                </a:solidFill>
              </a:rPr>
              <a:t>الى</a:t>
            </a:r>
            <a:r>
              <a:rPr lang="ar-KW" sz="4000" b="1" dirty="0" smtClean="0">
                <a:solidFill>
                  <a:schemeClr val="tx1"/>
                </a:solidFill>
              </a:rPr>
              <a:t> اسمه </a:t>
            </a:r>
            <a:r>
              <a:rPr lang="ar-KW" sz="4000" b="1" dirty="0" smtClean="0">
                <a:solidFill>
                  <a:srgbClr val="C00000"/>
                </a:solidFill>
              </a:rPr>
              <a:t>حد </a:t>
            </a:r>
            <a:r>
              <a:rPr lang="ar-KW" sz="4000" b="1" dirty="0" err="1" smtClean="0">
                <a:solidFill>
                  <a:srgbClr val="C00000"/>
                </a:solidFill>
              </a:rPr>
              <a:t>الموهو</a:t>
            </a:r>
            <a:endParaRPr lang="ar-KW" sz="4000" b="1" dirty="0" smtClean="0">
              <a:solidFill>
                <a:srgbClr val="C00000"/>
              </a:solidFill>
            </a:endParaRPr>
          </a:p>
          <a:p>
            <a:pPr algn="ctr"/>
            <a:r>
              <a:rPr lang="ar-KW" sz="4000" b="1" dirty="0" smtClean="0">
                <a:solidFill>
                  <a:schemeClr val="tx1"/>
                </a:solidFill>
              </a:rPr>
              <a:t>فقد وجد </a:t>
            </a:r>
            <a:r>
              <a:rPr lang="ar-KW" sz="4000" b="1" dirty="0" err="1" smtClean="0">
                <a:solidFill>
                  <a:schemeClr val="tx1"/>
                </a:solidFill>
              </a:rPr>
              <a:t>ان</a:t>
            </a:r>
            <a:r>
              <a:rPr lang="ar-KW" sz="4000" b="1" dirty="0" smtClean="0">
                <a:solidFill>
                  <a:schemeClr val="tx1"/>
                </a:solidFill>
              </a:rPr>
              <a:t> سرعة الموجات الزلزالية تزداد </a:t>
            </a:r>
            <a:r>
              <a:rPr lang="ar-KW" sz="4000" b="1" dirty="0" err="1" smtClean="0">
                <a:solidFill>
                  <a:schemeClr val="tx1"/>
                </a:solidFill>
              </a:rPr>
              <a:t>فجأه</a:t>
            </a:r>
            <a:r>
              <a:rPr lang="ar-KW" sz="4000" b="1" dirty="0" smtClean="0">
                <a:solidFill>
                  <a:schemeClr val="tx1"/>
                </a:solidFill>
              </a:rPr>
              <a:t> عند العمق بين  30الى 35 كم تحت سطح الأرض </a:t>
            </a:r>
            <a:r>
              <a:rPr lang="ar-KW" sz="4000" b="1" dirty="0" smtClean="0">
                <a:solidFill>
                  <a:srgbClr val="C00000"/>
                </a:solidFill>
              </a:rPr>
              <a:t>واستدل انه عند هذا العمق تصبح الصخور أكثر كثافة .</a:t>
            </a:r>
            <a:endParaRPr lang="ar-KW" sz="4000" b="1" dirty="0">
              <a:solidFill>
                <a:srgbClr val="C00000"/>
              </a:solidFill>
            </a:endParaRPr>
          </a:p>
        </p:txBody>
      </p:sp>
      <p:sp>
        <p:nvSpPr>
          <p:cNvPr id="2" name="وسيلة شرح مستطيلة 1"/>
          <p:cNvSpPr/>
          <p:nvPr/>
        </p:nvSpPr>
        <p:spPr>
          <a:xfrm>
            <a:off x="357158" y="285728"/>
            <a:ext cx="3000396" cy="1928826"/>
          </a:xfrm>
          <a:prstGeom prst="wedgeRectCallout">
            <a:avLst>
              <a:gd name="adj1" fmla="val 80833"/>
              <a:gd name="adj2" fmla="val 32500"/>
            </a:avLst>
          </a:prstGeom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3200" b="1" dirty="0" smtClean="0">
                <a:solidFill>
                  <a:schemeClr val="tx1"/>
                </a:solidFill>
              </a:rPr>
              <a:t>العالم الكرواتي </a:t>
            </a:r>
            <a:r>
              <a:rPr lang="ar-KW" sz="3200" b="1" dirty="0" err="1" smtClean="0">
                <a:solidFill>
                  <a:schemeClr val="tx1"/>
                </a:solidFill>
              </a:rPr>
              <a:t>أندريا</a:t>
            </a:r>
            <a:r>
              <a:rPr lang="ar-KW" sz="3200" b="1" dirty="0" smtClean="0">
                <a:solidFill>
                  <a:schemeClr val="tx1"/>
                </a:solidFill>
              </a:rPr>
              <a:t> </a:t>
            </a:r>
            <a:r>
              <a:rPr lang="ar-KW" sz="3200" b="1" dirty="0" err="1" smtClean="0">
                <a:solidFill>
                  <a:schemeClr val="tx1"/>
                </a:solidFill>
              </a:rPr>
              <a:t>موهورفيتشك</a:t>
            </a:r>
            <a:r>
              <a:rPr lang="ar-KW" sz="3200" b="1" dirty="0" smtClean="0">
                <a:solidFill>
                  <a:schemeClr val="tx1"/>
                </a:solidFill>
              </a:rPr>
              <a:t> </a:t>
            </a:r>
            <a:endParaRPr lang="ar-KW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14282" y="214291"/>
            <a:ext cx="8715436" cy="128588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KW" sz="4000" b="1" dirty="0" smtClean="0">
                <a:solidFill>
                  <a:schemeClr val="tx1"/>
                </a:solidFill>
              </a:rPr>
              <a:t>كيف تعرّف علماء الأرض على تركيب وبنية باطن الأرض؟</a:t>
            </a:r>
            <a:endParaRPr lang="ar-KW" sz="4000" b="1" dirty="0">
              <a:solidFill>
                <a:schemeClr val="tx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3286124"/>
            <a:ext cx="8572560" cy="3143272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ar-KW" sz="3600" b="1" dirty="0" smtClean="0">
                <a:solidFill>
                  <a:schemeClr val="tx1"/>
                </a:solidFill>
              </a:rPr>
              <a:t> ملاحظات مباشرة للصخور المنصهرة أو </a:t>
            </a:r>
            <a:r>
              <a:rPr lang="ar-KW" sz="3600" b="1" dirty="0" err="1" smtClean="0">
                <a:solidFill>
                  <a:schemeClr val="tx1"/>
                </a:solidFill>
              </a:rPr>
              <a:t>الصهارة</a:t>
            </a:r>
            <a:r>
              <a:rPr lang="ar-KW" sz="3600" b="1" dirty="0" smtClean="0">
                <a:solidFill>
                  <a:schemeClr val="tx1"/>
                </a:solidFill>
              </a:rPr>
              <a:t> التي تتدفق من البراكين </a:t>
            </a:r>
            <a:r>
              <a:rPr lang="ar-KW" sz="3600" b="1" dirty="0" smtClean="0">
                <a:solidFill>
                  <a:srgbClr val="C00000"/>
                </a:solidFill>
              </a:rPr>
              <a:t>دليل على درجة الحرارة العالية في باطن الأرض. </a:t>
            </a:r>
          </a:p>
          <a:p>
            <a:endParaRPr lang="ar-KW" sz="3600" b="1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ar-KW" sz="3600" b="1" dirty="0">
                <a:solidFill>
                  <a:srgbClr val="C00000"/>
                </a:solidFill>
              </a:rPr>
              <a:t> </a:t>
            </a:r>
            <a:r>
              <a:rPr lang="ar-KW" sz="3600" b="1" dirty="0" smtClean="0">
                <a:solidFill>
                  <a:schemeClr val="tx1"/>
                </a:solidFill>
              </a:rPr>
              <a:t>ملاحظات غير المباشرة بناء على كيفية انتقال الموجات التصادمية من الزلازل خلال الأرض. </a:t>
            </a:r>
            <a:endParaRPr lang="ar-KW" sz="3600" b="1" dirty="0">
              <a:solidFill>
                <a:schemeClr val="tx1"/>
              </a:solidFill>
            </a:endParaRPr>
          </a:p>
        </p:txBody>
      </p:sp>
      <p:pic>
        <p:nvPicPr>
          <p:cNvPr id="4" name="صورة 3" descr="R9YRCAAJHVZ6CA19H3TWCA9QCOR9CAWG6W39CAYAPR2TCAB3D13NCABRNCBECAOTFXZRCA7DN2TRCAJMVJIYCAW0IMBZCABS9PWECAZ3WFC9CAOK2PPVCAWOMQE4CA16OGK9CABKQUWUCAQ1K3GLCAB1JYL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643050"/>
            <a:ext cx="3786214" cy="15716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00100" y="2500306"/>
            <a:ext cx="7072362" cy="78581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3600" b="1" dirty="0" smtClean="0">
                <a:solidFill>
                  <a:schemeClr val="tx1"/>
                </a:solidFill>
              </a:rPr>
              <a:t>الزلازل : حركات فجائية للقشرة الأرضية</a:t>
            </a:r>
            <a:endParaRPr lang="ar-KW" sz="3600" b="1" dirty="0">
              <a:solidFill>
                <a:schemeClr val="tx1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000100" y="3857628"/>
            <a:ext cx="7072362" cy="78581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3600" b="1" dirty="0" smtClean="0">
                <a:solidFill>
                  <a:schemeClr val="tx1"/>
                </a:solidFill>
              </a:rPr>
              <a:t>تُحدث موجات تصادمية في الأرض</a:t>
            </a:r>
            <a:endParaRPr lang="ar-KW" sz="3600" b="1" dirty="0">
              <a:solidFill>
                <a:schemeClr val="tx1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000100" y="5214950"/>
            <a:ext cx="7072362" cy="1428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KW" sz="3600" b="1" dirty="0" smtClean="0">
                <a:solidFill>
                  <a:schemeClr val="tx1"/>
                </a:solidFill>
              </a:rPr>
              <a:t>تسمى هذه الموجات </a:t>
            </a:r>
            <a:r>
              <a:rPr lang="ar-KW" sz="3600" b="1" dirty="0" smtClean="0">
                <a:solidFill>
                  <a:schemeClr val="tx2">
                    <a:lumMod val="50000"/>
                  </a:schemeClr>
                </a:solidFill>
              </a:rPr>
              <a:t>بالموجات الزلزالية الاهتزازية</a:t>
            </a:r>
            <a:endParaRPr lang="ar-KW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4" name="رابط كسهم مستقيم 13"/>
          <p:cNvCxnSpPr/>
          <p:nvPr/>
        </p:nvCxnSpPr>
        <p:spPr>
          <a:xfrm rot="5400000">
            <a:off x="4144166" y="3500438"/>
            <a:ext cx="427834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rot="5400000">
            <a:off x="4144166" y="4856966"/>
            <a:ext cx="427834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صورة 6" descr="3INRCA4WJGOPCAHZUHU4CAMZC4DSCABRHW9UCAIRWVKACAA37XIUCAQ2TZVUCA4FARFGCAWDAQ39CAOLJCMBCACQPZGHCAIT8OXQCAV8A7ZYCABVSGMFCA3VVPWOCATWGP31CA51RSMMCANQ2X43CAAM5J9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214290"/>
            <a:ext cx="7072362" cy="21431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85786" y="1"/>
            <a:ext cx="7772400" cy="1071545"/>
          </a:xfrm>
        </p:spPr>
        <p:txBody>
          <a:bodyPr>
            <a:normAutofit/>
          </a:bodyPr>
          <a:lstStyle/>
          <a:p>
            <a:r>
              <a:rPr lang="ar-KW" sz="4800" b="1" dirty="0" smtClean="0"/>
              <a:t>تقاس الموجات الزلزالية بواسطة جهاز</a:t>
            </a:r>
            <a:endParaRPr lang="ar-KW" sz="48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1071546"/>
            <a:ext cx="8643966" cy="1000132"/>
          </a:xfrm>
        </p:spPr>
        <p:txBody>
          <a:bodyPr>
            <a:normAutofit/>
          </a:bodyPr>
          <a:lstStyle/>
          <a:p>
            <a:r>
              <a:rPr lang="ar-KW" sz="4800" b="1" dirty="0" err="1" smtClean="0">
                <a:solidFill>
                  <a:srgbClr val="7030A0"/>
                </a:solidFill>
              </a:rPr>
              <a:t>السيزموجراف</a:t>
            </a:r>
            <a:r>
              <a:rPr lang="ar-KW" sz="4800" b="1" dirty="0" smtClean="0">
                <a:solidFill>
                  <a:srgbClr val="7030A0"/>
                </a:solidFill>
              </a:rPr>
              <a:t> ( تحديد الموجات الزلزالية )</a:t>
            </a:r>
            <a:endParaRPr lang="ar-KW" sz="4800" b="1" dirty="0">
              <a:solidFill>
                <a:srgbClr val="7030A0"/>
              </a:solidFill>
            </a:endParaRPr>
          </a:p>
        </p:txBody>
      </p:sp>
      <p:pic>
        <p:nvPicPr>
          <p:cNvPr id="6" name="صورة 5" descr="dyn006_original_583_335_pjpeg_2582928_13be6598032b2a1b8df359a66586087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3714752"/>
            <a:ext cx="8429684" cy="29289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صورة 6" descr="sismographe-0000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7422" y="2071678"/>
            <a:ext cx="4286280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ar-KW" dirty="0" smtClean="0"/>
              <a:t>الموجات الزلزالية</a:t>
            </a:r>
            <a:endParaRPr lang="ar-KW" dirty="0"/>
          </a:p>
        </p:txBody>
      </p:sp>
      <p:cxnSp>
        <p:nvCxnSpPr>
          <p:cNvPr id="4" name="رابط كسهم مستقيم 3"/>
          <p:cNvCxnSpPr/>
          <p:nvPr/>
        </p:nvCxnSpPr>
        <p:spPr>
          <a:xfrm>
            <a:off x="4500562" y="571480"/>
            <a:ext cx="1571636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رابط كسهم مستقيم 4"/>
          <p:cNvCxnSpPr/>
          <p:nvPr/>
        </p:nvCxnSpPr>
        <p:spPr>
          <a:xfrm rot="10800000" flipV="1">
            <a:off x="3000364" y="571480"/>
            <a:ext cx="1509722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شكل حر 7"/>
          <p:cNvSpPr/>
          <p:nvPr/>
        </p:nvSpPr>
        <p:spPr>
          <a:xfrm>
            <a:off x="4786314" y="1428736"/>
            <a:ext cx="4357686" cy="1357322"/>
          </a:xfrm>
          <a:custGeom>
            <a:avLst/>
            <a:gdLst>
              <a:gd name="connsiteX0" fmla="*/ 0 w 4357686"/>
              <a:gd name="connsiteY0" fmla="*/ 678661 h 1357322"/>
              <a:gd name="connsiteX1" fmla="*/ 1530888 w 4357686"/>
              <a:gd name="connsiteY1" fmla="*/ 30707 h 1357322"/>
              <a:gd name="connsiteX2" fmla="*/ 2178844 w 4357686"/>
              <a:gd name="connsiteY2" fmla="*/ 3 h 1357322"/>
              <a:gd name="connsiteX3" fmla="*/ 2826802 w 4357686"/>
              <a:gd name="connsiteY3" fmla="*/ 30708 h 1357322"/>
              <a:gd name="connsiteX4" fmla="*/ 4357687 w 4357686"/>
              <a:gd name="connsiteY4" fmla="*/ 678668 h 1357322"/>
              <a:gd name="connsiteX5" fmla="*/ 2826800 w 4357686"/>
              <a:gd name="connsiteY5" fmla="*/ 1326625 h 1357322"/>
              <a:gd name="connsiteX6" fmla="*/ 2178843 w 4357686"/>
              <a:gd name="connsiteY6" fmla="*/ 1357329 h 1357322"/>
              <a:gd name="connsiteX7" fmla="*/ 1530886 w 4357686"/>
              <a:gd name="connsiteY7" fmla="*/ 1326625 h 1357322"/>
              <a:gd name="connsiteX8" fmla="*/ 1 w 4357686"/>
              <a:gd name="connsiteY8" fmla="*/ 678666 h 1357322"/>
              <a:gd name="connsiteX9" fmla="*/ 0 w 4357686"/>
              <a:gd name="connsiteY9" fmla="*/ 678661 h 135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57686" h="1357322">
                <a:moveTo>
                  <a:pt x="0" y="678661"/>
                </a:moveTo>
                <a:cubicBezTo>
                  <a:pt x="4" y="381592"/>
                  <a:pt x="620297" y="119051"/>
                  <a:pt x="1530888" y="30707"/>
                </a:cubicBezTo>
                <a:cubicBezTo>
                  <a:pt x="1740668" y="10355"/>
                  <a:pt x="1959124" y="3"/>
                  <a:pt x="2178844" y="3"/>
                </a:cubicBezTo>
                <a:cubicBezTo>
                  <a:pt x="2398565" y="3"/>
                  <a:pt x="2617022" y="10355"/>
                  <a:pt x="2826802" y="30708"/>
                </a:cubicBezTo>
                <a:cubicBezTo>
                  <a:pt x="3737398" y="119053"/>
                  <a:pt x="4357692" y="381598"/>
                  <a:pt x="4357687" y="678668"/>
                </a:cubicBezTo>
                <a:cubicBezTo>
                  <a:pt x="4357687" y="975738"/>
                  <a:pt x="3737393" y="1238280"/>
                  <a:pt x="2826800" y="1326625"/>
                </a:cubicBezTo>
                <a:cubicBezTo>
                  <a:pt x="2617020" y="1346977"/>
                  <a:pt x="2398564" y="1357329"/>
                  <a:pt x="2178843" y="1357329"/>
                </a:cubicBezTo>
                <a:cubicBezTo>
                  <a:pt x="1959122" y="1357329"/>
                  <a:pt x="1740666" y="1346977"/>
                  <a:pt x="1530886" y="1326625"/>
                </a:cubicBezTo>
                <a:cubicBezTo>
                  <a:pt x="620291" y="1238280"/>
                  <a:pt x="-3" y="975736"/>
                  <a:pt x="1" y="678666"/>
                </a:cubicBezTo>
                <a:cubicBezTo>
                  <a:pt x="1" y="678664"/>
                  <a:pt x="0" y="678663"/>
                  <a:pt x="0" y="678661"/>
                </a:cubicBez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4000" b="1" dirty="0" smtClean="0">
                <a:solidFill>
                  <a:schemeClr val="tx1"/>
                </a:solidFill>
              </a:rPr>
              <a:t>الموجات الطولية </a:t>
            </a:r>
            <a:r>
              <a:rPr lang="en-US" sz="4000" b="1" dirty="0" smtClean="0">
                <a:solidFill>
                  <a:schemeClr val="tx1"/>
                </a:solidFill>
              </a:rPr>
              <a:t>P</a:t>
            </a:r>
            <a:endParaRPr lang="ar-KW" sz="4000" b="1" dirty="0">
              <a:solidFill>
                <a:schemeClr val="tx1"/>
              </a:solidFill>
            </a:endParaRPr>
          </a:p>
        </p:txBody>
      </p:sp>
      <p:sp>
        <p:nvSpPr>
          <p:cNvPr id="9" name="شكل حر 8"/>
          <p:cNvSpPr/>
          <p:nvPr/>
        </p:nvSpPr>
        <p:spPr>
          <a:xfrm>
            <a:off x="285720" y="1500174"/>
            <a:ext cx="4286280" cy="1285884"/>
          </a:xfrm>
          <a:custGeom>
            <a:avLst/>
            <a:gdLst>
              <a:gd name="connsiteX0" fmla="*/ 0 w 4286280"/>
              <a:gd name="connsiteY0" fmla="*/ 642942 h 1285884"/>
              <a:gd name="connsiteX1" fmla="*/ 1527315 w 4286280"/>
              <a:gd name="connsiteY1" fmla="*/ 27118 h 1285884"/>
              <a:gd name="connsiteX2" fmla="*/ 2143141 w 4286280"/>
              <a:gd name="connsiteY2" fmla="*/ 3 h 1285884"/>
              <a:gd name="connsiteX3" fmla="*/ 2758969 w 4286280"/>
              <a:gd name="connsiteY3" fmla="*/ 27118 h 1285884"/>
              <a:gd name="connsiteX4" fmla="*/ 4286281 w 4286280"/>
              <a:gd name="connsiteY4" fmla="*/ 642948 h 1285884"/>
              <a:gd name="connsiteX5" fmla="*/ 2758967 w 4286280"/>
              <a:gd name="connsiteY5" fmla="*/ 1258775 h 1285884"/>
              <a:gd name="connsiteX6" fmla="*/ 2143140 w 4286280"/>
              <a:gd name="connsiteY6" fmla="*/ 1285890 h 1285884"/>
              <a:gd name="connsiteX7" fmla="*/ 1527313 w 4286280"/>
              <a:gd name="connsiteY7" fmla="*/ 1258775 h 1285884"/>
              <a:gd name="connsiteX8" fmla="*/ 1 w 4286280"/>
              <a:gd name="connsiteY8" fmla="*/ 642946 h 1285884"/>
              <a:gd name="connsiteX9" fmla="*/ 0 w 4286280"/>
              <a:gd name="connsiteY9" fmla="*/ 642942 h 1285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86280" h="1285884">
                <a:moveTo>
                  <a:pt x="0" y="642942"/>
                </a:moveTo>
                <a:cubicBezTo>
                  <a:pt x="4" y="359014"/>
                  <a:pt x="620803" y="108703"/>
                  <a:pt x="1527315" y="27118"/>
                </a:cubicBezTo>
                <a:cubicBezTo>
                  <a:pt x="1727098" y="9138"/>
                  <a:pt x="1934561" y="3"/>
                  <a:pt x="2143141" y="3"/>
                </a:cubicBezTo>
                <a:cubicBezTo>
                  <a:pt x="2351721" y="3"/>
                  <a:pt x="2559185" y="9138"/>
                  <a:pt x="2758969" y="27118"/>
                </a:cubicBezTo>
                <a:cubicBezTo>
                  <a:pt x="3665486" y="108705"/>
                  <a:pt x="4286286" y="359019"/>
                  <a:pt x="4286281" y="642948"/>
                </a:cubicBezTo>
                <a:cubicBezTo>
                  <a:pt x="4286281" y="926877"/>
                  <a:pt x="3665481" y="1177189"/>
                  <a:pt x="2758967" y="1258775"/>
                </a:cubicBezTo>
                <a:cubicBezTo>
                  <a:pt x="2559183" y="1276756"/>
                  <a:pt x="2351720" y="1285890"/>
                  <a:pt x="2143140" y="1285890"/>
                </a:cubicBezTo>
                <a:cubicBezTo>
                  <a:pt x="1934560" y="1285890"/>
                  <a:pt x="1727096" y="1276755"/>
                  <a:pt x="1527313" y="1258775"/>
                </a:cubicBezTo>
                <a:cubicBezTo>
                  <a:pt x="620797" y="1177188"/>
                  <a:pt x="-3" y="926875"/>
                  <a:pt x="1" y="642946"/>
                </a:cubicBezTo>
                <a:cubicBezTo>
                  <a:pt x="1" y="642945"/>
                  <a:pt x="0" y="642943"/>
                  <a:pt x="0" y="642942"/>
                </a:cubicBezTo>
                <a:close/>
              </a:path>
            </a:pathLst>
          </a:cu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KW" sz="4000" b="1" dirty="0" smtClean="0">
                <a:solidFill>
                  <a:schemeClr val="tx1"/>
                </a:solidFill>
              </a:rPr>
              <a:t>الموجات المستعرضة </a:t>
            </a:r>
            <a:r>
              <a:rPr lang="en-US" sz="4000" b="1" dirty="0" smtClean="0">
                <a:solidFill>
                  <a:schemeClr val="tx1"/>
                </a:solidFill>
              </a:rPr>
              <a:t>S</a:t>
            </a:r>
            <a:endParaRPr lang="ar-KW" sz="4000" b="1" dirty="0">
              <a:solidFill>
                <a:schemeClr val="tx1"/>
              </a:solidFill>
            </a:endParaRPr>
          </a:p>
        </p:txBody>
      </p:sp>
      <p:pic>
        <p:nvPicPr>
          <p:cNvPr id="11" name="صورة 10" descr="Lwave0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3071810"/>
            <a:ext cx="3462328" cy="1247775"/>
          </a:xfrm>
          <a:prstGeom prst="rect">
            <a:avLst/>
          </a:prstGeom>
        </p:spPr>
      </p:pic>
      <p:pic>
        <p:nvPicPr>
          <p:cNvPr id="12" name="صورة 11" descr="2-1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3071810"/>
            <a:ext cx="3857652" cy="1428760"/>
          </a:xfrm>
          <a:prstGeom prst="rect">
            <a:avLst/>
          </a:prstGeom>
        </p:spPr>
      </p:pic>
      <p:pic>
        <p:nvPicPr>
          <p:cNvPr id="13" name="صورة 12" descr="Imagwa00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0694" y="4500570"/>
            <a:ext cx="3357586" cy="1785950"/>
          </a:xfrm>
          <a:prstGeom prst="rect">
            <a:avLst/>
          </a:prstGeom>
        </p:spPr>
      </p:pic>
      <p:pic>
        <p:nvPicPr>
          <p:cNvPr id="14" name="صورة 13" descr="wav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10" y="4786322"/>
            <a:ext cx="3571900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/>
        </p:nvGraphicFramePr>
        <p:xfrm>
          <a:off x="428596" y="357166"/>
          <a:ext cx="8334412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صورة 2" descr="w2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15008" y="5572140"/>
            <a:ext cx="3143272" cy="10715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صورة 4" descr="w1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42910" y="5572140"/>
            <a:ext cx="3857632" cy="10715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470025"/>
          </a:xfrm>
        </p:spPr>
        <p:txBody>
          <a:bodyPr/>
          <a:lstStyle/>
          <a:p>
            <a:r>
              <a:rPr lang="ar-KW" b="1" dirty="0" smtClean="0"/>
              <a:t>تتوقف السرعة التي تمر </a:t>
            </a:r>
            <a:r>
              <a:rPr lang="ar-KW" b="1" dirty="0" err="1" smtClean="0"/>
              <a:t>بها</a:t>
            </a:r>
            <a:r>
              <a:rPr lang="ar-KW" b="1" dirty="0" smtClean="0"/>
              <a:t> الموجة الزلزالية على</a:t>
            </a:r>
            <a:endParaRPr lang="ar-KW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28728" y="2428868"/>
            <a:ext cx="6400800" cy="3643338"/>
          </a:xfrm>
        </p:spPr>
        <p:txBody>
          <a:bodyPr>
            <a:normAutofit fontScale="92500" lnSpcReduction="10000"/>
          </a:bodyPr>
          <a:lstStyle/>
          <a:p>
            <a:r>
              <a:rPr lang="ar-KW" sz="11500" b="1" dirty="0" smtClean="0">
                <a:solidFill>
                  <a:srgbClr val="7030A0"/>
                </a:solidFill>
              </a:rPr>
              <a:t>كثافة الصخور</a:t>
            </a:r>
          </a:p>
          <a:p>
            <a:r>
              <a:rPr lang="ar-KW" sz="7200" b="1" dirty="0" smtClean="0">
                <a:solidFill>
                  <a:srgbClr val="7030A0"/>
                </a:solidFill>
              </a:rPr>
              <a:t> </a:t>
            </a:r>
          </a:p>
          <a:p>
            <a:r>
              <a:rPr lang="ar-KW" sz="4400" b="1" dirty="0" smtClean="0">
                <a:solidFill>
                  <a:schemeClr val="tx1"/>
                </a:solidFill>
              </a:rPr>
              <a:t>الكثافة العالية تعني السرعة العالية</a:t>
            </a:r>
            <a:endParaRPr lang="ar-KW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14282" y="0"/>
            <a:ext cx="8715436" cy="2000240"/>
          </a:xfrm>
        </p:spPr>
        <p:txBody>
          <a:bodyPr>
            <a:normAutofit fontScale="90000"/>
          </a:bodyPr>
          <a:lstStyle/>
          <a:p>
            <a:r>
              <a:rPr lang="ar-KW" b="1" dirty="0" smtClean="0"/>
              <a:t>ماذا يحدث عندما تمر الموجة من صخور ذات كثافة معينة </a:t>
            </a:r>
            <a:r>
              <a:rPr lang="ar-KW" b="1" dirty="0" err="1" smtClean="0"/>
              <a:t>الى</a:t>
            </a:r>
            <a:r>
              <a:rPr lang="ar-KW" b="1" dirty="0" smtClean="0"/>
              <a:t> صخور </a:t>
            </a:r>
            <a:r>
              <a:rPr lang="ar-KW" b="1" dirty="0" err="1" smtClean="0"/>
              <a:t>اخرى</a:t>
            </a:r>
            <a:r>
              <a:rPr lang="ar-KW" b="1" dirty="0" smtClean="0"/>
              <a:t> تختلف كثافتها تماما ؟</a:t>
            </a:r>
            <a:endParaRPr lang="ar-KW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00166" y="2571744"/>
            <a:ext cx="6400800" cy="239554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KW" sz="4800" b="1" dirty="0" smtClean="0">
              <a:solidFill>
                <a:schemeClr val="tx1"/>
              </a:solidFill>
            </a:endParaRPr>
          </a:p>
          <a:p>
            <a:r>
              <a:rPr lang="ar-KW" sz="4800" b="1" dirty="0" smtClean="0">
                <a:solidFill>
                  <a:schemeClr val="tx1"/>
                </a:solidFill>
              </a:rPr>
              <a:t>مسار الموجة قد ينحني بشدة</a:t>
            </a:r>
            <a:endParaRPr lang="ar-KW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Autofit/>
          </a:bodyPr>
          <a:lstStyle/>
          <a:p>
            <a:r>
              <a:rPr lang="ar-KW" sz="4800" b="1" dirty="0" smtClean="0"/>
              <a:t>استطاع العلماء </a:t>
            </a:r>
            <a:r>
              <a:rPr lang="ar-KW" sz="4800" b="1" dirty="0" err="1" smtClean="0"/>
              <a:t>ان</a:t>
            </a:r>
            <a:r>
              <a:rPr lang="ar-KW" sz="4800" b="1" dirty="0" smtClean="0"/>
              <a:t> يحددوا من خلال انتقال الموجات الزلزالية :</a:t>
            </a:r>
            <a:endParaRPr lang="ar-KW" sz="4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297180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KW" sz="4400" b="1" dirty="0" smtClean="0">
                <a:solidFill>
                  <a:schemeClr val="tx1"/>
                </a:solidFill>
              </a:rPr>
              <a:t>أماكن الحدود الفاصلة بين طبقات </a:t>
            </a:r>
            <a:r>
              <a:rPr lang="ar-KW" sz="4400" b="1" dirty="0" err="1" smtClean="0">
                <a:solidFill>
                  <a:schemeClr val="tx1"/>
                </a:solidFill>
              </a:rPr>
              <a:t>الارض</a:t>
            </a:r>
            <a:r>
              <a:rPr lang="ar-KW" sz="4400" b="1" dirty="0" smtClean="0">
                <a:solidFill>
                  <a:schemeClr val="tx1"/>
                </a:solidFill>
              </a:rPr>
              <a:t> .  </a:t>
            </a:r>
          </a:p>
          <a:p>
            <a:endParaRPr lang="ar-KW" sz="4400" b="1" dirty="0">
              <a:solidFill>
                <a:schemeClr val="tx1"/>
              </a:solidFill>
            </a:endParaRPr>
          </a:p>
          <a:p>
            <a:r>
              <a:rPr lang="ar-KW" sz="4400" b="1" dirty="0" smtClean="0">
                <a:solidFill>
                  <a:schemeClr val="tx1"/>
                </a:solidFill>
              </a:rPr>
              <a:t>تكوين الطبقات  وخواصها الفيزيائية .</a:t>
            </a:r>
          </a:p>
          <a:p>
            <a:pPr>
              <a:buNone/>
            </a:pPr>
            <a:endParaRPr lang="ar-KW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224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سمة Office</vt:lpstr>
      <vt:lpstr>دراسة باطن الأرض</vt:lpstr>
      <vt:lpstr>كيف تعرّف علماء الأرض على تركيب وبنية باطن الأرض؟</vt:lpstr>
      <vt:lpstr>Slide 3</vt:lpstr>
      <vt:lpstr>تقاس الموجات الزلزالية بواسطة جهاز</vt:lpstr>
      <vt:lpstr>الموجات الزلزالية</vt:lpstr>
      <vt:lpstr>Slide 6</vt:lpstr>
      <vt:lpstr>تتوقف السرعة التي تمر بها الموجة الزلزالية على</vt:lpstr>
      <vt:lpstr>ماذا يحدث عندما تمر الموجة من صخور ذات كثافة معينة الى صخور اخرى تختلف كثافتها تماما ؟</vt:lpstr>
      <vt:lpstr>استطاع العلماء ان يحددوا من خلال انتقال الموجات الزلزالية :</vt:lpstr>
      <vt:lpstr>Slide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كيف تعرّف علماء الأرض على تركيب وبنية باطن الأرض؟</dc:title>
  <dc:creator>hp</dc:creator>
  <cp:lastModifiedBy>MSI</cp:lastModifiedBy>
  <cp:revision>11</cp:revision>
  <dcterms:created xsi:type="dcterms:W3CDTF">2010-12-26T13:53:08Z</dcterms:created>
  <dcterms:modified xsi:type="dcterms:W3CDTF">2013-01-21T14:52:50Z</dcterms:modified>
</cp:coreProperties>
</file>