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0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075" y="260350"/>
            <a:ext cx="5111750" cy="1143000"/>
          </a:xfrm>
          <a:ln w="76200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ar-KW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الترابط الإلكتروني التساهمي</a:t>
            </a:r>
            <a:endParaRPr lang="en-US" sz="4000" b="1" dirty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379" name="Rectangle 3"/>
          <p:cNvSpPr>
            <a:spLocks noChangeArrowheads="1"/>
          </p:cNvSpPr>
          <p:nvPr/>
        </p:nvSpPr>
        <p:spPr bwMode="auto">
          <a:xfrm>
            <a:off x="1476375" y="1844675"/>
            <a:ext cx="6491288" cy="1887538"/>
          </a:xfrm>
          <a:prstGeom prst="rect">
            <a:avLst/>
          </a:prstGeom>
          <a:noFill/>
          <a:ln w="38100">
            <a:solidFill>
              <a:schemeClr val="tx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ar-KW" sz="3600" b="1" dirty="0"/>
              <a:t>ماذا يحدث بين ذرتين كلتاهما تحتاج إلى عدد قليل من الإلكترونات كي تملأ مداريها</a:t>
            </a:r>
          </a:p>
          <a:p>
            <a:pPr algn="ctr">
              <a:spcBef>
                <a:spcPct val="20000"/>
              </a:spcBef>
            </a:pPr>
            <a:r>
              <a:rPr lang="ar-KW" sz="3600" b="1" dirty="0"/>
              <a:t>الإلكترونين الخارجيين ؟</a:t>
            </a:r>
          </a:p>
        </p:txBody>
      </p:sp>
      <p:pic>
        <p:nvPicPr>
          <p:cNvPr id="101381" name="Picture 5" descr="image003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4149725"/>
            <a:ext cx="3228975" cy="2381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86836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1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animBg="1"/>
      <p:bldP spid="10137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620713"/>
            <a:ext cx="6121400" cy="1368425"/>
          </a:xfr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ar-KW" b="1">
                <a:solidFill>
                  <a:srgbClr val="336600"/>
                </a:solidFill>
              </a:rPr>
              <a:t>الترابط الإلكتروني التساهمي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349500"/>
            <a:ext cx="8208963" cy="3743325"/>
          </a:xfrm>
          <a:noFill/>
          <a:ln w="38100" cap="flat">
            <a:solidFill>
              <a:srgbClr val="008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algn="r" rtl="1"/>
            <a:r>
              <a:rPr lang="ar-KW" sz="4000" b="1" dirty="0">
                <a:solidFill>
                  <a:srgbClr val="CC0000"/>
                </a:solidFill>
              </a:rPr>
              <a:t>الرابطة</a:t>
            </a:r>
            <a:r>
              <a:rPr lang="ar-KW" sz="4000" b="1" dirty="0">
                <a:solidFill>
                  <a:srgbClr val="336600"/>
                </a:solidFill>
              </a:rPr>
              <a:t> </a:t>
            </a:r>
            <a:r>
              <a:rPr lang="ar-KW" sz="4000" b="1" dirty="0">
                <a:solidFill>
                  <a:srgbClr val="CC0000"/>
                </a:solidFill>
              </a:rPr>
              <a:t>التساهمية</a:t>
            </a:r>
            <a:r>
              <a:rPr lang="ar-KW" sz="4000" b="1" dirty="0">
                <a:solidFill>
                  <a:srgbClr val="336600"/>
                </a:solidFill>
              </a:rPr>
              <a:t> :</a:t>
            </a:r>
          </a:p>
          <a:p>
            <a:pPr algn="r">
              <a:buFontTx/>
              <a:buNone/>
            </a:pPr>
            <a:r>
              <a:rPr lang="ar-KW" sz="4000" b="1" dirty="0"/>
              <a:t>تتكون بين ذرات العناصر اللافلزية أو بين ذرات العنصر </a:t>
            </a:r>
            <a:r>
              <a:rPr lang="ar-KW" sz="4000" b="1" u="sng" dirty="0"/>
              <a:t>اللافلزي</a:t>
            </a:r>
            <a:r>
              <a:rPr lang="ar-KW" sz="4000" b="1" dirty="0"/>
              <a:t> نفسه بحيث تساهم كل ذرة مع أخرى بالعدد نفسه من الإلكترونات للوصول لحالة الاستقرار.</a:t>
            </a:r>
            <a:endParaRPr lang="en-US" sz="4000" b="1" dirty="0"/>
          </a:p>
        </p:txBody>
      </p:sp>
    </p:spTree>
    <p:extLst>
      <p:ext uri="{BB962C8B-B14F-4D97-AF65-F5344CB8AC3E}">
        <p14:creationId xmlns="" xmlns:p14="http://schemas.microsoft.com/office/powerpoint/2010/main" val="2785308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  <p:bldP spid="17411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4" name="Picture 12" descr="covalent-single-bond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643" b="18035"/>
          <a:stretch/>
        </p:blipFill>
        <p:spPr bwMode="auto">
          <a:xfrm>
            <a:off x="1403350" y="1770743"/>
            <a:ext cx="6337300" cy="2148114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45" name="Rectangle 13"/>
          <p:cNvSpPr>
            <a:spLocks noGrp="1" noChangeArrowheads="1"/>
          </p:cNvSpPr>
          <p:nvPr>
            <p:ph type="title"/>
          </p:nvPr>
        </p:nvSpPr>
        <p:spPr>
          <a:xfrm>
            <a:off x="1547813" y="333375"/>
            <a:ext cx="6121400" cy="1008063"/>
          </a:xfrm>
          <a:noFill/>
          <a:ln w="38100">
            <a:solidFill>
              <a:srgbClr val="0000FF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ar-K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الترابط الإلكتروني التساهمي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060" y="5379811"/>
            <a:ext cx="1676400" cy="104775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483" y="4299743"/>
            <a:ext cx="6745034" cy="6905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56038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365566"/>
            <a:ext cx="3078480" cy="19240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40" y="685800"/>
            <a:ext cx="3987800" cy="1231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2027464"/>
            <a:ext cx="3309937" cy="23489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05285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304800"/>
            <a:ext cx="3718560" cy="2133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4803" y="3124200"/>
            <a:ext cx="4333240" cy="347844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7145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260350"/>
            <a:ext cx="5975350" cy="1143000"/>
          </a:xfrm>
          <a:noFill/>
          <a:ln w="28575">
            <a:solidFill>
              <a:srgbClr val="000080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r>
              <a:rPr lang="ar-KW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الأيونات </a:t>
            </a:r>
            <a:r>
              <a:rPr lang="ar-KW" dirty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المترابطة </a:t>
            </a:r>
            <a:r>
              <a:rPr lang="ar-KW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تساهميا</a:t>
            </a:r>
            <a:r>
              <a:rPr lang="ar-EG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ً</a:t>
            </a:r>
            <a:endParaRPr lang="en-US" dirty="0">
              <a:solidFill>
                <a:srgbClr val="CC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3617913"/>
            <a:ext cx="8229600" cy="2187575"/>
          </a:xfrm>
        </p:spPr>
        <p:txBody>
          <a:bodyPr/>
          <a:lstStyle/>
          <a:p>
            <a:pPr algn="r" rtl="1"/>
            <a:r>
              <a:rPr lang="ar-KW" dirty="0"/>
              <a:t> </a:t>
            </a:r>
            <a:r>
              <a:rPr lang="ar-KW" dirty="0">
                <a:solidFill>
                  <a:srgbClr val="0000FF"/>
                </a:solidFill>
              </a:rPr>
              <a:t>تكون الأيونات المتعددة الذرات روابط أيونية مع الأيونات الأخرى.</a:t>
            </a:r>
          </a:p>
          <a:p>
            <a:pPr algn="r" rtl="1"/>
            <a:r>
              <a:rPr lang="ar-KW" dirty="0"/>
              <a:t> </a:t>
            </a:r>
            <a:r>
              <a:rPr lang="ar-KW" dirty="0">
                <a:solidFill>
                  <a:srgbClr val="0000FF"/>
                </a:solidFill>
              </a:rPr>
              <a:t>مثال: أيون </a:t>
            </a:r>
            <a:r>
              <a:rPr lang="ar-KW" u="sng" dirty="0">
                <a:solidFill>
                  <a:srgbClr val="0000FF"/>
                </a:solidFill>
              </a:rPr>
              <a:t>الكربونات</a:t>
            </a:r>
            <a:r>
              <a:rPr lang="ar-KW" dirty="0">
                <a:solidFill>
                  <a:srgbClr val="0000FF"/>
                </a:solidFill>
              </a:rPr>
              <a:t> يرتبط بأيون </a:t>
            </a:r>
            <a:r>
              <a:rPr lang="ar-KW" u="sng" dirty="0">
                <a:solidFill>
                  <a:srgbClr val="0000FF"/>
                </a:solidFill>
              </a:rPr>
              <a:t>الكالسيوم</a:t>
            </a:r>
            <a:r>
              <a:rPr lang="ar-KW" dirty="0">
                <a:solidFill>
                  <a:srgbClr val="0000FF"/>
                </a:solidFill>
              </a:rPr>
              <a:t> </a:t>
            </a:r>
            <a:r>
              <a:rPr lang="ar-EG" dirty="0">
                <a:solidFill>
                  <a:srgbClr val="0000FF"/>
                </a:solidFill>
              </a:rPr>
              <a:t>ل</a:t>
            </a:r>
            <a:r>
              <a:rPr lang="ar-KW" dirty="0" smtClean="0">
                <a:solidFill>
                  <a:srgbClr val="0000FF"/>
                </a:solidFill>
              </a:rPr>
              <a:t>يكون </a:t>
            </a:r>
            <a:r>
              <a:rPr lang="ar-KW" dirty="0">
                <a:solidFill>
                  <a:srgbClr val="0000FF"/>
                </a:solidFill>
              </a:rPr>
              <a:t>الحجر الجيري.</a:t>
            </a:r>
          </a:p>
          <a:p>
            <a:pPr algn="r">
              <a:buFontTx/>
              <a:buNone/>
            </a:pPr>
            <a:endParaRPr lang="ar-KW" dirty="0">
              <a:solidFill>
                <a:srgbClr val="0000FF"/>
              </a:solidFill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468313" y="1412875"/>
            <a:ext cx="8229600" cy="1944688"/>
          </a:xfrm>
          <a:prstGeom prst="rect">
            <a:avLst/>
          </a:prstGeom>
          <a:noFill/>
          <a:ln w="28575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ar-KW" sz="3600" b="1" dirty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أيونات متعددة </a:t>
            </a:r>
            <a:r>
              <a:rPr lang="ar-KW" sz="36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الذرات </a:t>
            </a:r>
            <a:r>
              <a:rPr lang="ar-EG" sz="36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(المجموعة الذرية) </a:t>
            </a:r>
            <a:r>
              <a:rPr lang="ar-KW" sz="36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      </a:t>
            </a:r>
            <a:r>
              <a:rPr lang="ar-KW" sz="36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هي </a:t>
            </a:r>
            <a:r>
              <a:rPr lang="ar-KW" sz="3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جزيئات مرتبطة ببعضها بواسطة روابط تساهمية تميل إلى كسب أو فقد إلكترونات كوحدة </a:t>
            </a:r>
            <a:r>
              <a:rPr lang="ar-EG" sz="3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EG" sz="36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واحدة</a:t>
            </a:r>
            <a:r>
              <a:rPr lang="ar-KW" sz="36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ar-KW" sz="36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3536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  <p:bldP spid="19459" grpId="0" build="p"/>
      <p:bldP spid="1946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107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الترابط الإلكتروني التساهمي</vt:lpstr>
      <vt:lpstr>الترابط الإلكتروني التساهمي</vt:lpstr>
      <vt:lpstr>الترابط الإلكتروني التساهمي</vt:lpstr>
      <vt:lpstr>Slide 4</vt:lpstr>
      <vt:lpstr>Slide 5</vt:lpstr>
      <vt:lpstr>الأيونات المترابطة تساهمياً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الترابط الإلكتروني التساهمي</dc:title>
  <dc:creator>acer</dc:creator>
  <cp:lastModifiedBy>MSI</cp:lastModifiedBy>
  <cp:revision>17</cp:revision>
  <dcterms:created xsi:type="dcterms:W3CDTF">2006-08-16T00:00:00Z</dcterms:created>
  <dcterms:modified xsi:type="dcterms:W3CDTF">2013-01-21T15:02:37Z</dcterms:modified>
</cp:coreProperties>
</file>